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sldIdLst>
    <p:sldId id="256" r:id="rId2"/>
    <p:sldId id="257" r:id="rId3"/>
    <p:sldId id="258" r:id="rId4"/>
    <p:sldId id="270" r:id="rId5"/>
    <p:sldId id="271" r:id="rId6"/>
    <p:sldId id="272" r:id="rId7"/>
    <p:sldId id="273" r:id="rId8"/>
    <p:sldId id="269" r:id="rId9"/>
    <p:sldId id="275" r:id="rId10"/>
    <p:sldId id="274" r:id="rId11"/>
    <p:sldId id="260" r:id="rId12"/>
    <p:sldId id="259" r:id="rId13"/>
    <p:sldId id="261" r:id="rId14"/>
    <p:sldId id="263" r:id="rId15"/>
    <p:sldId id="276" r:id="rId16"/>
    <p:sldId id="264" r:id="rId17"/>
    <p:sldId id="266" r:id="rId18"/>
    <p:sldId id="268" r:id="rId19"/>
    <p:sldId id="265" r:id="rId20"/>
    <p:sldId id="267" r:id="rId21"/>
    <p:sldId id="262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ockwell Extra Bol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ockwell Extra Bol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ockwell Extra Bol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ockwell Extra Bol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ockwell Extra Bold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Rockwell Extra Bold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Rockwell Extra Bold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Rockwell Extra Bold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Rockwell Extra Bol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78" d="100"/>
          <a:sy n="78" d="100"/>
        </p:scale>
        <p:origin x="101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C4DF945-4501-44A7-B38D-3212425E6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478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 Extra Bol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 Extra Bol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 Extra Bol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 Extra Bold" pitchFamily="18" charset="0"/>
              </a:defRPr>
            </a:lvl9pPr>
          </a:lstStyle>
          <a:p>
            <a:pPr eaLnBrk="1" hangingPunct="1"/>
            <a:fld id="{440548A9-EE74-418F-BE0C-8CD72CFA9568}" type="slidenum">
              <a:rPr lang="en-US" altLang="en-US" sz="1200" smtClean="0">
                <a:latin typeface="Times New Roman" pitchFamily="18" charset="0"/>
              </a:rPr>
              <a:pPr eaLnBrk="1" hangingPunct="1"/>
              <a:t>1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4DF945-4501-44A7-B38D-3212425E6B4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3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 Extra Bol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 Extra Bol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 Extra Bol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 Extra Bold" pitchFamily="18" charset="0"/>
              </a:defRPr>
            </a:lvl9pPr>
          </a:lstStyle>
          <a:p>
            <a:pPr eaLnBrk="1" hangingPunct="1"/>
            <a:fld id="{9A2F1E79-1DAD-470B-B311-18D5DFE3C2A7}" type="slidenum">
              <a:rPr lang="en-US" altLang="en-US" sz="1200" smtClean="0">
                <a:latin typeface="Times New Roman" pitchFamily="18" charset="0"/>
              </a:rPr>
              <a:pPr eaLnBrk="1" hangingPunct="1"/>
              <a:t>11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 Extra Bol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 Extra Bol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 Extra Bol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 Extra Bold" pitchFamily="18" charset="0"/>
              </a:defRPr>
            </a:lvl9pPr>
          </a:lstStyle>
          <a:p>
            <a:pPr eaLnBrk="1" hangingPunct="1"/>
            <a:fld id="{71DE43C4-B441-4D4C-A0DA-ECF80744FC8D}" type="slidenum">
              <a:rPr lang="en-US" altLang="en-US" sz="1200" smtClean="0">
                <a:latin typeface="Times New Roman" pitchFamily="18" charset="0"/>
              </a:rPr>
              <a:pPr eaLnBrk="1" hangingPunct="1"/>
              <a:t>12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Role play how to say “No”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 Extra Bol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 Extra Bol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 Extra Bol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 Extra Bold" pitchFamily="18" charset="0"/>
              </a:defRPr>
            </a:lvl9pPr>
          </a:lstStyle>
          <a:p>
            <a:pPr eaLnBrk="1" hangingPunct="1"/>
            <a:fld id="{D153B158-DEDA-437A-8B94-6F83A6D0B463}" type="slidenum">
              <a:rPr lang="en-US" altLang="en-US" sz="1200" smtClean="0">
                <a:latin typeface="Times New Roman" pitchFamily="18" charset="0"/>
              </a:rPr>
              <a:pPr eaLnBrk="1" hangingPunct="1"/>
              <a:t>13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 Extra Bol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 Extra Bol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 Extra Bol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 Extra Bold" pitchFamily="18" charset="0"/>
              </a:defRPr>
            </a:lvl9pPr>
          </a:lstStyle>
          <a:p>
            <a:pPr eaLnBrk="1" hangingPunct="1"/>
            <a:fld id="{929F4E8B-3E47-47B0-8155-C2FF7599DA6D}" type="slidenum">
              <a:rPr lang="en-US" altLang="en-US" sz="1200" smtClean="0">
                <a:latin typeface="Times New Roman" pitchFamily="18" charset="0"/>
              </a:rPr>
              <a:pPr eaLnBrk="1" hangingPunct="1"/>
              <a:t>14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4DF945-4501-44A7-B38D-3212425E6B4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49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 Extra Bol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 Extra Bol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 Extra Bol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 Extra Bold" pitchFamily="18" charset="0"/>
              </a:defRPr>
            </a:lvl9pPr>
          </a:lstStyle>
          <a:p>
            <a:pPr eaLnBrk="1" hangingPunct="1"/>
            <a:fld id="{1CD277A9-03D0-46C4-9883-E69F9F959E7A}" type="slidenum">
              <a:rPr lang="en-US" altLang="en-US" sz="1200" smtClean="0">
                <a:latin typeface="Times New Roman" pitchFamily="18" charset="0"/>
              </a:rPr>
              <a:pPr eaLnBrk="1" hangingPunct="1"/>
              <a:t>16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 Extra Bol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 Extra Bol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 Extra Bol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 Extra Bold" pitchFamily="18" charset="0"/>
              </a:defRPr>
            </a:lvl9pPr>
          </a:lstStyle>
          <a:p>
            <a:pPr eaLnBrk="1" hangingPunct="1"/>
            <a:fld id="{10078070-FE12-439E-84B2-AC355709AD03}" type="slidenum">
              <a:rPr lang="en-US" altLang="en-US" sz="1200" smtClean="0">
                <a:latin typeface="Times New Roman" pitchFamily="18" charset="0"/>
              </a:rPr>
              <a:pPr eaLnBrk="1" hangingPunct="1"/>
              <a:t>17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 Extra Bol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 Extra Bol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 Extra Bol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 Extra Bold" pitchFamily="18" charset="0"/>
              </a:defRPr>
            </a:lvl9pPr>
          </a:lstStyle>
          <a:p>
            <a:pPr eaLnBrk="1" hangingPunct="1"/>
            <a:fld id="{ABACEB04-DEDC-4193-9E90-87B33741BA2D}" type="slidenum">
              <a:rPr lang="en-US" altLang="en-US" sz="1200" smtClean="0">
                <a:latin typeface="Times New Roman" pitchFamily="18" charset="0"/>
              </a:rPr>
              <a:pPr eaLnBrk="1" hangingPunct="1"/>
              <a:t>18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 Extra Bol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 Extra Bol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 Extra Bol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 Extra Bold" pitchFamily="18" charset="0"/>
              </a:defRPr>
            </a:lvl9pPr>
          </a:lstStyle>
          <a:p>
            <a:pPr eaLnBrk="1" hangingPunct="1"/>
            <a:fld id="{198FBA07-2CD9-41AD-971E-B07AEA5A3351}" type="slidenum">
              <a:rPr lang="en-US" altLang="en-US" sz="1200" smtClean="0">
                <a:latin typeface="Times New Roman" pitchFamily="18" charset="0"/>
              </a:rPr>
              <a:pPr eaLnBrk="1" hangingPunct="1"/>
              <a:t>19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 Extra Bol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 Extra Bol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 Extra Bol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 Extra Bold" pitchFamily="18" charset="0"/>
              </a:defRPr>
            </a:lvl9pPr>
          </a:lstStyle>
          <a:p>
            <a:pPr eaLnBrk="1" hangingPunct="1"/>
            <a:fld id="{79A26850-FF7A-4D76-A819-DC042D3C7ABF}" type="slidenum">
              <a:rPr lang="en-US" altLang="en-US" sz="1200" smtClean="0">
                <a:latin typeface="Times New Roman" pitchFamily="18" charset="0"/>
              </a:rPr>
              <a:pPr eaLnBrk="1" hangingPunct="1"/>
              <a:t>2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 Extra Bol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 Extra Bol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 Extra Bol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 Extra Bold" pitchFamily="18" charset="0"/>
              </a:defRPr>
            </a:lvl9pPr>
          </a:lstStyle>
          <a:p>
            <a:pPr eaLnBrk="1" hangingPunct="1"/>
            <a:fld id="{08053FE6-30C1-481A-A86E-AEE00A06E070}" type="slidenum">
              <a:rPr lang="en-US" altLang="en-US" sz="1200" smtClean="0">
                <a:latin typeface="Times New Roman" pitchFamily="18" charset="0"/>
              </a:rPr>
              <a:pPr eaLnBrk="1" hangingPunct="1"/>
              <a:t>20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 Extra Bol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 Extra Bol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 Extra Bol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 Extra Bold" pitchFamily="18" charset="0"/>
              </a:defRPr>
            </a:lvl9pPr>
          </a:lstStyle>
          <a:p>
            <a:pPr eaLnBrk="1" hangingPunct="1"/>
            <a:fld id="{DCE3F607-9C81-43EB-ACA0-8AF7C1F6DB6F}" type="slidenum">
              <a:rPr lang="en-US" altLang="en-US" sz="1200" smtClean="0">
                <a:latin typeface="Times New Roman" pitchFamily="18" charset="0"/>
              </a:rPr>
              <a:pPr eaLnBrk="1" hangingPunct="1"/>
              <a:t>21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 Extra Bol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 Extra Bol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 Extra Bol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 Extra Bold" pitchFamily="18" charset="0"/>
              </a:defRPr>
            </a:lvl9pPr>
          </a:lstStyle>
          <a:p>
            <a:pPr eaLnBrk="1" hangingPunct="1"/>
            <a:fld id="{5929244B-AE66-4A13-9B0F-C023FF525D32}" type="slidenum">
              <a:rPr lang="en-US" altLang="en-US" sz="1200" smtClean="0">
                <a:latin typeface="Times New Roman" pitchFamily="18" charset="0"/>
              </a:rPr>
              <a:pPr eaLnBrk="1" hangingPunct="1"/>
              <a:t>3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4DF945-4501-44A7-B38D-3212425E6B4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6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4DF945-4501-44A7-B38D-3212425E6B4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64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4DF945-4501-44A7-B38D-3212425E6B4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20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4DF945-4501-44A7-B38D-3212425E6B4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74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 Extra Bol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 Extra Bol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 Extra Bol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 Extra Bold" pitchFamily="18" charset="0"/>
              </a:defRPr>
            </a:lvl9pPr>
          </a:lstStyle>
          <a:p>
            <a:pPr eaLnBrk="1" hangingPunct="1"/>
            <a:fld id="{70D51452-0E60-4945-B0B1-D502F44F560B}" type="slidenum">
              <a:rPr lang="en-US" altLang="en-US" sz="1200" smtClean="0">
                <a:latin typeface="Times New Roman" pitchFamily="18" charset="0"/>
              </a:rPr>
              <a:pPr eaLnBrk="1" hangingPunct="1"/>
              <a:t>8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4DF945-4501-44A7-B38D-3212425E6B4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55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81400" y="685800"/>
            <a:ext cx="5561013" cy="33528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81600" y="4038600"/>
            <a:ext cx="3960813" cy="17526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fld id="{C5AF45BF-A820-440E-B3C3-5E1476AF6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20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75339-07D4-4185-84EC-9F0A66C22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86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533400"/>
            <a:ext cx="19050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533400"/>
            <a:ext cx="55626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182A8-94C3-4A50-9096-FFB5F4062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12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1600" y="1981200"/>
            <a:ext cx="762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AA6EA-16F3-4E18-994A-41472A6AA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77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A8EB1-5FA3-49C0-B7B3-AF222457C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4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E5165-8CCF-498E-B083-B59D84819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17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A1BC8-868E-4078-87D1-8A437ABEC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20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0FCE7-18FA-42ED-9FF9-9B6FE0D68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54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9ADB9-9138-4D8C-97CC-085E3D9C3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9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06C7C-915F-423B-8CB9-AC6687DDD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9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73C31-5598-4544-AB81-2A9047D67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22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AC107-D996-4867-9CBB-E4E54BC00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1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533400"/>
            <a:ext cx="7543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8435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10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5BA65FBD-8F8F-4C02-B72A-3E162E40A3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1030" descr="C:\WINNT\Profiles\rebeccal\Personal\pics\strtegic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0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981200"/>
            <a:ext cx="762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5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Program%20Files\Office2K\Clipart\Pub60Cor\CARBN_01.mid" TargetMode="Externa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mazon.com/exec/obidos/tg/sim-explorer/explore-items/-/0786868686/0/101/1/none/purchase/ref=pd_sxp_r0/002-7609801-3021647" TargetMode="External"/><Relationship Id="rId3" Type="http://schemas.openxmlformats.org/officeDocument/2006/relationships/hyperlink" Target="http://www.amazon.com/exec/obidos/ASIN/0671708635/wholehogbookstor" TargetMode="External"/><Relationship Id="rId7" Type="http://schemas.openxmlformats.org/officeDocument/2006/relationships/hyperlink" Target="http://www.amazon.com/exec/obidos/ASIN/1564144062/wholehogbookstor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mazon.com/exec/obidos/tg/detail/-/0451167724/qid=1117033242/sr=2-1/002-7609801-3021647?v=glance&amp;s=books" TargetMode="External"/><Relationship Id="rId5" Type="http://schemas.openxmlformats.org/officeDocument/2006/relationships/hyperlink" Target="http://www.amazon.com/exec/obidos/ASIN/0446670642/wholehogbookstor" TargetMode="External"/><Relationship Id="rId4" Type="http://schemas.openxmlformats.org/officeDocument/2006/relationships/hyperlink" Target="http://www.amazon.com/exec/obidos/ASIN/0385260954/wholehogbookstor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dtools.com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nterlearning.com/prodtimemgt.htm" TargetMode="External"/><Relationship Id="rId4" Type="http://schemas.openxmlformats.org/officeDocument/2006/relationships/hyperlink" Target="http://www.uni.edu/walsh/linda7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WMH1\VOL1\APPL\OFFICE97\Clipart\MMedia\GFCLOCK.WAV" TargetMode="Externa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cs typeface="Times New Roman" pitchFamily="18" charset="0"/>
              </a:rPr>
              <a:t>Now what: </a:t>
            </a:r>
            <a:br>
              <a:rPr lang="en-US" b="1" dirty="0">
                <a:cs typeface="Times New Roman" pitchFamily="18" charset="0"/>
              </a:rPr>
            </a:br>
            <a:r>
              <a:rPr lang="en-US" b="1" dirty="0">
                <a:cs typeface="Times New Roman" pitchFamily="18" charset="0"/>
              </a:rPr>
              <a:t>Mastering / Managing self and time</a:t>
            </a:r>
            <a:r>
              <a:rPr lang="en-US" dirty="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4038600"/>
            <a:ext cx="4875213" cy="1752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Michael F. Mazzone, MD</a:t>
            </a:r>
          </a:p>
          <a:p>
            <a:pPr eaLnBrk="1" hangingPunct="1"/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Waukesha Family Medicine Residency Program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 and Inbox efficiencies</a:t>
            </a:r>
          </a:p>
        </p:txBody>
      </p:sp>
      <p:pic>
        <p:nvPicPr>
          <p:cNvPr id="46082" name="Picture 2" descr="C:\Users\p1058\onedrive\Desktop\how to be a inbox ninj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754" y="0"/>
            <a:ext cx="7924800" cy="566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7" y="4744183"/>
            <a:ext cx="2143125" cy="2143125"/>
          </a:xfrm>
        </p:spPr>
      </p:pic>
    </p:spTree>
    <p:extLst>
      <p:ext uri="{BB962C8B-B14F-4D97-AF65-F5344CB8AC3E}">
        <p14:creationId xmlns:p14="http://schemas.microsoft.com/office/powerpoint/2010/main" val="553083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Prioritization</a:t>
            </a:r>
          </a:p>
        </p:txBody>
      </p:sp>
      <p:graphicFrame>
        <p:nvGraphicFramePr>
          <p:cNvPr id="10260" name="Group 20"/>
          <p:cNvGraphicFramePr>
            <a:graphicFrameLocks noGrp="1"/>
          </p:cNvGraphicFramePr>
          <p:nvPr>
            <p:ph type="tbl" idx="1"/>
          </p:nvPr>
        </p:nvGraphicFramePr>
        <p:xfrm>
          <a:off x="2641600" y="1981200"/>
          <a:ext cx="6350000" cy="3352800"/>
        </p:xfrm>
        <a:graphic>
          <a:graphicData uri="http://schemas.openxmlformats.org/drawingml/2006/table">
            <a:tbl>
              <a:tblPr/>
              <a:tblGrid>
                <a:gridCol w="3287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2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049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</a:rPr>
                        <a:t>High Priority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Quick Fix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</a:rPr>
                        <a:t>High Priority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Difficult to complete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</a:rPr>
                        <a:t>Low Priority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Quick Fix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</a:rPr>
                        <a:t>Low Priority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Difficult to complete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206" name="Line 16"/>
          <p:cNvSpPr>
            <a:spLocks noChangeShapeType="1"/>
          </p:cNvSpPr>
          <p:nvPr/>
        </p:nvSpPr>
        <p:spPr bwMode="auto">
          <a:xfrm flipV="1">
            <a:off x="2286000" y="2057400"/>
            <a:ext cx="0" cy="3505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7" name="WordArt 18"/>
          <p:cNvSpPr>
            <a:spLocks noChangeArrowheads="1" noChangeShapeType="1" noTextEdit="1"/>
          </p:cNvSpPr>
          <p:nvPr/>
        </p:nvSpPr>
        <p:spPr bwMode="auto">
          <a:xfrm>
            <a:off x="3200400" y="6019800"/>
            <a:ext cx="3810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 Black"/>
              </a:rPr>
              <a:t>Urgency</a:t>
            </a:r>
          </a:p>
        </p:txBody>
      </p:sp>
      <p:sp>
        <p:nvSpPr>
          <p:cNvPr id="8208" name="Line 22"/>
          <p:cNvSpPr>
            <a:spLocks noChangeShapeType="1"/>
          </p:cNvSpPr>
          <p:nvPr/>
        </p:nvSpPr>
        <p:spPr bwMode="auto">
          <a:xfrm>
            <a:off x="2057400" y="5867400"/>
            <a:ext cx="609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9" name="WordArt 23"/>
          <p:cNvSpPr>
            <a:spLocks noChangeArrowheads="1" noChangeShapeType="1" noTextEdit="1"/>
          </p:cNvSpPr>
          <p:nvPr/>
        </p:nvSpPr>
        <p:spPr bwMode="auto">
          <a:xfrm rot="5400000">
            <a:off x="-152400" y="3505200"/>
            <a:ext cx="3505200" cy="4572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 Black"/>
              </a:rPr>
              <a:t>Importance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33400"/>
            <a:ext cx="8001000" cy="11430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Choosing where to spend your time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1752600"/>
            <a:ext cx="435714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“To Do”  Do’s and Don’ts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1981200"/>
            <a:ext cx="3735388" cy="4114800"/>
          </a:xfrm>
        </p:spPr>
        <p:txBody>
          <a:bodyPr/>
          <a:lstStyle/>
          <a:p>
            <a:pPr eaLnBrk="1" hangingPunct="1"/>
            <a:r>
              <a:rPr lang="en-US" altLang="en-US"/>
              <a:t>DO</a:t>
            </a:r>
          </a:p>
          <a:p>
            <a:pPr lvl="1" eaLnBrk="1" hangingPunct="1"/>
            <a:r>
              <a:rPr lang="en-US" altLang="en-US"/>
              <a:t>Structure your to do list according to your priorities</a:t>
            </a:r>
          </a:p>
          <a:p>
            <a:pPr lvl="1" eaLnBrk="1" hangingPunct="1"/>
            <a:r>
              <a:rPr lang="en-US" altLang="en-US"/>
              <a:t>Use religiously</a:t>
            </a:r>
          </a:p>
          <a:p>
            <a:pPr lvl="1" eaLnBrk="1" hangingPunct="1"/>
            <a:r>
              <a:rPr lang="en-US" altLang="en-US"/>
              <a:t>Look short term and long term</a:t>
            </a:r>
          </a:p>
          <a:p>
            <a:pPr lvl="1" eaLnBrk="1" hangingPunct="1"/>
            <a:r>
              <a:rPr lang="en-US" altLang="en-US"/>
              <a:t>List individual tasks to meet larger goals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56213" y="1981200"/>
            <a:ext cx="3735387" cy="4114800"/>
          </a:xfrm>
        </p:spPr>
        <p:txBody>
          <a:bodyPr/>
          <a:lstStyle/>
          <a:p>
            <a:pPr eaLnBrk="1" hangingPunct="1"/>
            <a:r>
              <a:rPr lang="en-US" altLang="en-US"/>
              <a:t>Don’t</a:t>
            </a:r>
          </a:p>
          <a:p>
            <a:pPr lvl="1" eaLnBrk="1" hangingPunct="1"/>
            <a:r>
              <a:rPr lang="en-US" altLang="en-US"/>
              <a:t>Take longer on your list then you do on your “To Do’s”</a:t>
            </a:r>
          </a:p>
          <a:p>
            <a:pPr lvl="1" eaLnBrk="1" hangingPunct="1"/>
            <a:r>
              <a:rPr lang="en-US" altLang="en-US"/>
              <a:t>List what you have already done so you can check it off</a:t>
            </a:r>
          </a:p>
          <a:p>
            <a:pPr lvl="1" eaLnBrk="1" hangingPunct="1"/>
            <a:endParaRPr lang="en-US" altLang="en-US"/>
          </a:p>
        </p:txBody>
      </p:sp>
      <p:pic>
        <p:nvPicPr>
          <p:cNvPr id="9221" name="Picture 5" descr="E:\PFiles\MSOffice\Clipart\standard\stddir1\BD04947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741863"/>
            <a:ext cx="2514600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 autoUpdateAnimBg="0"/>
      <p:bldP spid="11267" grpId="0" build="p" bldLvl="2" autoUpdateAnimBg="0"/>
      <p:bldP spid="11268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7827981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that apps can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81200"/>
            <a:ext cx="7620000" cy="4724400"/>
          </a:xfrm>
        </p:spPr>
        <p:txBody>
          <a:bodyPr/>
          <a:lstStyle/>
          <a:p>
            <a:r>
              <a:rPr lang="en-US" sz="2800" dirty="0"/>
              <a:t>Synchronize multiple lists</a:t>
            </a:r>
          </a:p>
          <a:p>
            <a:r>
              <a:rPr lang="en-US" sz="2800" dirty="0"/>
              <a:t>Reorder tasks</a:t>
            </a:r>
          </a:p>
          <a:p>
            <a:r>
              <a:rPr lang="en-US" sz="2800" dirty="0"/>
              <a:t>Quick capture – voice activated/ fill in features</a:t>
            </a:r>
          </a:p>
          <a:p>
            <a:r>
              <a:rPr lang="en-US" sz="2800" dirty="0"/>
              <a:t>Group and ungroup</a:t>
            </a:r>
          </a:p>
          <a:p>
            <a:r>
              <a:rPr lang="en-US" sz="2800" dirty="0"/>
              <a:t>Make sub-tasks</a:t>
            </a:r>
          </a:p>
          <a:p>
            <a:r>
              <a:rPr lang="en-US" sz="2800" dirty="0"/>
              <a:t>Mark importance</a:t>
            </a:r>
          </a:p>
          <a:p>
            <a:r>
              <a:rPr lang="en-US" sz="2800" dirty="0"/>
              <a:t>Mark urgency</a:t>
            </a:r>
          </a:p>
          <a:p>
            <a:r>
              <a:rPr lang="en-US" sz="2800" dirty="0"/>
              <a:t>Available on </a:t>
            </a:r>
            <a:r>
              <a:rPr lang="en-US" sz="2800"/>
              <a:t>multiple platforms</a:t>
            </a:r>
            <a:endParaRPr lang="en-US" sz="2800" dirty="0"/>
          </a:p>
          <a:p>
            <a:r>
              <a:rPr lang="en-US" sz="2800" dirty="0"/>
              <a:t>Alexa enabled</a:t>
            </a:r>
          </a:p>
        </p:txBody>
      </p:sp>
    </p:spTree>
    <p:extLst>
      <p:ext uri="{BB962C8B-B14F-4D97-AF65-F5344CB8AC3E}">
        <p14:creationId xmlns:p14="http://schemas.microsoft.com/office/powerpoint/2010/main" val="477459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5438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To do List websites and apps</a:t>
            </a:r>
          </a:p>
        </p:txBody>
      </p:sp>
      <p:sp>
        <p:nvSpPr>
          <p:cNvPr id="11267" name="Content Placeholder 4"/>
          <p:cNvSpPr>
            <a:spLocks noGrp="1"/>
          </p:cNvSpPr>
          <p:nvPr>
            <p:ph idx="1"/>
          </p:nvPr>
        </p:nvSpPr>
        <p:spPr>
          <a:xfrm>
            <a:off x="1371600" y="1295400"/>
            <a:ext cx="7620000" cy="5334000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ToDoist</a:t>
            </a:r>
            <a:endParaRPr lang="en-US" altLang="en-US" dirty="0"/>
          </a:p>
          <a:p>
            <a:pPr eaLnBrk="1" hangingPunct="1"/>
            <a:r>
              <a:rPr lang="en-US" altLang="en-US" dirty="0"/>
              <a:t>Wunderlist</a:t>
            </a:r>
          </a:p>
          <a:p>
            <a:pPr eaLnBrk="1" hangingPunct="1"/>
            <a:r>
              <a:rPr lang="en-US" altLang="en-US" dirty="0"/>
              <a:t>Microsoft To-do</a:t>
            </a:r>
          </a:p>
          <a:p>
            <a:pPr eaLnBrk="1" hangingPunct="1"/>
            <a:r>
              <a:rPr lang="en-US" altLang="en-US" dirty="0" err="1"/>
              <a:t>Toodledoo</a:t>
            </a:r>
            <a:endParaRPr lang="en-US" altLang="en-US" dirty="0"/>
          </a:p>
          <a:p>
            <a:pPr eaLnBrk="1" hangingPunct="1"/>
            <a:r>
              <a:rPr lang="en-US" altLang="en-US" dirty="0"/>
              <a:t>Any.do</a:t>
            </a:r>
          </a:p>
          <a:p>
            <a:pPr eaLnBrk="1" hangingPunct="1"/>
            <a:r>
              <a:rPr lang="en-US" altLang="en-US" dirty="0"/>
              <a:t>Remember the Milk</a:t>
            </a:r>
          </a:p>
          <a:p>
            <a:pPr eaLnBrk="1" hangingPunct="1"/>
            <a:r>
              <a:rPr lang="en-US" altLang="en-US" dirty="0"/>
              <a:t>Evernote</a:t>
            </a:r>
          </a:p>
          <a:p>
            <a:pPr eaLnBrk="1" hangingPunct="1"/>
            <a:r>
              <a:rPr lang="en-US" altLang="en-US" dirty="0"/>
              <a:t>google tasks</a:t>
            </a:r>
          </a:p>
          <a:p>
            <a:pPr eaLnBrk="1" hangingPunct="1"/>
            <a:r>
              <a:rPr lang="en-US" altLang="en-US" dirty="0" err="1"/>
              <a:t>HabitRPG</a:t>
            </a:r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“We’ll train the Humanity right out of you”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1) Take frequent breaks </a:t>
            </a:r>
          </a:p>
          <a:p>
            <a:pPr eaLnBrk="1" hangingPunct="1"/>
            <a:r>
              <a:rPr lang="en-US" altLang="en-US"/>
              <a:t>2) Carve out a chunk of time each day--at least 15 minutes -- that is strictly your own. </a:t>
            </a:r>
          </a:p>
          <a:p>
            <a:pPr eaLnBrk="1" hangingPunct="1"/>
            <a:r>
              <a:rPr lang="en-US" altLang="en-US"/>
              <a:t>3) Create "snow days" once in a while. </a:t>
            </a:r>
          </a:p>
          <a:p>
            <a:pPr eaLnBrk="1" hangingPunct="1"/>
            <a:r>
              <a:rPr lang="en-US" altLang="en-US"/>
              <a:t>4) Stop focusing on just the "big stuff" </a:t>
            </a:r>
          </a:p>
          <a:p>
            <a:pPr eaLnBrk="1" hangingPunct="1"/>
            <a:r>
              <a:rPr lang="en-US" altLang="en-US"/>
              <a:t>5) Make time for what it is you like to do. </a:t>
            </a:r>
          </a:p>
          <a:p>
            <a:pPr eaLnBrk="1" hangingPunct="1"/>
            <a:r>
              <a:rPr lang="en-US" altLang="en-US"/>
              <a:t>6) Don't sacrifice vacations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04800" y="6477000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 Extra Bol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 Extra Bol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 Extra Bol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 Extra Bol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Times New Roman" pitchFamily="18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 Extra Bol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 Extra Bol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 Extra Bol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 Extra Bol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 Extra Bold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3318" name="Group 10"/>
          <p:cNvGrpSpPr>
            <a:grpSpLocks/>
          </p:cNvGrpSpPr>
          <p:nvPr/>
        </p:nvGrpSpPr>
        <p:grpSpPr bwMode="auto">
          <a:xfrm>
            <a:off x="1447800" y="6096000"/>
            <a:ext cx="5486400" cy="450850"/>
            <a:chOff x="-3" y="-3"/>
            <a:chExt cx="5766" cy="524"/>
          </a:xfrm>
        </p:grpSpPr>
        <p:grpSp>
          <p:nvGrpSpPr>
            <p:cNvPr id="13319" name="Group 8"/>
            <p:cNvGrpSpPr>
              <a:grpSpLocks/>
            </p:cNvGrpSpPr>
            <p:nvPr/>
          </p:nvGrpSpPr>
          <p:grpSpPr bwMode="auto">
            <a:xfrm>
              <a:off x="0" y="0"/>
              <a:ext cx="5760" cy="518"/>
              <a:chOff x="0" y="0"/>
              <a:chExt cx="5760" cy="518"/>
            </a:xfrm>
          </p:grpSpPr>
          <p:sp>
            <p:nvSpPr>
              <p:cNvPr id="13321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Rockwell Extra Bold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Rockwell Extra Bold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Rockwell Extra Bold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Rockwell Extra Bold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Rockwell Extra Bol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Rockwell Extra Bol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Rockwell Extra Bol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Rockwell Extra Bol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Rockwell Extra Bold" pitchFamily="18" charset="0"/>
                  </a:defRPr>
                </a:lvl9pPr>
              </a:lstStyle>
              <a:p>
                <a:endParaRPr lang="en-US" altLang="en-US" sz="1200">
                  <a:latin typeface="Times New Roman" pitchFamily="18" charset="0"/>
                </a:endParaRPr>
              </a:p>
              <a:p>
                <a:r>
                  <a:rPr lang="en-US" altLang="en-US" sz="1200">
                    <a:latin typeface="Times New Roman" pitchFamily="18" charset="0"/>
                  </a:rPr>
                  <a:t>Source: New Age Journal, May 1996 </a:t>
                </a:r>
              </a:p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3322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Rockwell Extra Bold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Rockwell Extra Bold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Rockwell Extra Bold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Rockwell Extra Bold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Rockwell Extra Bol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Rockwell Extra Bol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Rockwell Extra Bol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Rockwell Extra Bol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Rockwell Extra Bold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3320" name="Rectangle 9"/>
            <p:cNvSpPr>
              <a:spLocks noChangeArrowheads="1"/>
            </p:cNvSpPr>
            <p:nvPr/>
          </p:nvSpPr>
          <p:spPr bwMode="auto">
            <a:xfrm>
              <a:off x="-3" y="-3"/>
              <a:ext cx="5766" cy="524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Rockwell Extra Bold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Rockwell Extra Bold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Rockwell Extra Bold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Rockwell Extra Bold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Rockwell Extra Bol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ckwell Extra Bol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ckwell Extra Bol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ckwell Extra Bol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ckwell Extra Bold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CARBN_01.mid">
            <a:hlinkClick r:id="" action="ppaction://media"/>
          </p:cNvPr>
          <p:cNvPicPr>
            <a:picLocks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09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 descr="E:\PFiles\MSOffice\Clipart\standard\stddir1\BD05596_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5257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1828800"/>
            <a:ext cx="7543800" cy="38862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accent2"/>
                </a:solidFill>
                <a:latin typeface="Copperplate Gothic Bold" pitchFamily="34" charset="0"/>
              </a:rPr>
              <a:t>NEVER UNDERESTIMATE THE IMPORTANCE OF PLAY AT WORK</a:t>
            </a:r>
          </a:p>
        </p:txBody>
      </p:sp>
      <p:pic>
        <p:nvPicPr>
          <p:cNvPr id="14341" name="Picture 4" descr="E:\PFiles\MSOffice\Clipart\standard\stddir1\BD07020_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724400"/>
            <a:ext cx="18256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5" descr="E:\PFiles\MSOffice\Clipart\standard\stddir1\BD06985_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029200"/>
            <a:ext cx="1887538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1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E:\PFiles\MSOffice\Clipart\standard\stddir4\PE01906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05000"/>
            <a:ext cx="35052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Never be JUST a doctor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5257800"/>
            <a:ext cx="7315200" cy="1371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I’ve never heard anybody say at the end of their life, “You know, I wish I worked harder”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Objectives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600200"/>
            <a:ext cx="7620000" cy="5105400"/>
          </a:xfrm>
        </p:spPr>
        <p:txBody>
          <a:bodyPr/>
          <a:lstStyle/>
          <a:p>
            <a:pPr eaLnBrk="1" hangingPunct="1"/>
            <a:r>
              <a:rPr lang="en-US" altLang="en-US" dirty="0"/>
              <a:t>Put into practice time management principles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eaLnBrk="1" hangingPunct="1"/>
            <a:r>
              <a:rPr lang="en-US" altLang="en-US" dirty="0"/>
              <a:t>Better Manage inboxes and emails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Create an effective “To Do” List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eaLnBrk="1" hangingPunct="1"/>
            <a:r>
              <a:rPr lang="en-US" altLang="en-US" dirty="0"/>
              <a:t>Understand the concept of the whole person doctor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Excellent Texts</a:t>
            </a:r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800" b="1">
                <a:solidFill>
                  <a:srgbClr val="000066"/>
                </a:solidFill>
                <a:latin typeface="Arial" charset="0"/>
                <a:hlinkClick r:id="rId3"/>
              </a:rPr>
              <a:t>The 7 Habits of Highly Effective People : Powerful Lessons in Personal Change</a:t>
            </a:r>
            <a:br>
              <a:rPr lang="en-US" altLang="en-US" sz="1800" b="1">
                <a:solidFill>
                  <a:srgbClr val="000066"/>
                </a:solidFill>
                <a:latin typeface="Arial" charset="0"/>
                <a:hlinkClick r:id="rId3"/>
              </a:rPr>
            </a:b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by Stephen R. Covey</a:t>
            </a:r>
            <a:endParaRPr lang="en-US" altLang="en-US" sz="1800"/>
          </a:p>
          <a:p>
            <a:pPr eaLnBrk="1" hangingPunct="1">
              <a:lnSpc>
                <a:spcPct val="90000"/>
              </a:lnSpc>
            </a:pPr>
            <a:r>
              <a:rPr lang="en-US" altLang="en-US" sz="1800" b="1">
                <a:solidFill>
                  <a:srgbClr val="000066"/>
                </a:solidFill>
                <a:latin typeface="Arial" charset="0"/>
                <a:hlinkClick r:id="rId4"/>
              </a:rPr>
              <a:t>The Fifth Discipline : The Art and Practice of the Learning Organization</a:t>
            </a:r>
            <a:br>
              <a:rPr lang="en-US" altLang="en-US" sz="1800">
                <a:latin typeface="Arial" charset="0"/>
              </a:rPr>
            </a:br>
            <a:r>
              <a:rPr lang="en-US" altLang="en-US" sz="1800">
                <a:latin typeface="Arial" charset="0"/>
              </a:rPr>
              <a:t>by Peter M. Senge</a:t>
            </a:r>
            <a:r>
              <a:rPr lang="en-US" altLang="en-US" sz="1800"/>
              <a:t> 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b="1">
                <a:latin typeface="Arial" charset="0"/>
                <a:hlinkClick r:id="rId5"/>
              </a:rPr>
              <a:t>The 10 Natural Laws of Successful Time and Life Management : Proven Strategies for Increased Productivity and Inner Peace</a:t>
            </a:r>
            <a:r>
              <a:rPr lang="en-US" altLang="en-US" sz="1800">
                <a:latin typeface="Arial" charset="0"/>
              </a:rPr>
              <a:t> </a:t>
            </a:r>
            <a:br>
              <a:rPr lang="en-US" altLang="en-US" sz="1800">
                <a:latin typeface="Arial" charset="0"/>
              </a:rPr>
            </a:br>
            <a:r>
              <a:rPr lang="en-US" altLang="en-US" sz="1800">
                <a:latin typeface="Arial" charset="0"/>
              </a:rPr>
              <a:t>by Hyrum W. Smith</a:t>
            </a:r>
            <a:endParaRPr lang="en-US" altLang="en-US" sz="1800"/>
          </a:p>
          <a:p>
            <a:pPr eaLnBrk="1" hangingPunct="1">
              <a:lnSpc>
                <a:spcPct val="90000"/>
              </a:lnSpc>
            </a:pPr>
            <a:r>
              <a:rPr lang="en-US" altLang="en-US" sz="1800" b="1">
                <a:latin typeface="Arial" charset="0"/>
                <a:hlinkClick r:id="rId6"/>
              </a:rPr>
              <a:t>How to Get Control of Your Time and Your Life</a:t>
            </a:r>
            <a:r>
              <a:rPr lang="en-US" altLang="en-US" sz="1800">
                <a:hlinkClick r:id="rId6"/>
              </a:rPr>
              <a:t> </a:t>
            </a:r>
            <a:r>
              <a:rPr lang="en-US" altLang="en-US" sz="1800"/>
              <a:t>by Alan Lakein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b="1">
                <a:latin typeface="Arial" charset="0"/>
                <a:hlinkClick r:id="rId7"/>
              </a:rPr>
              <a:t>101 Ways to Make Every Second Count : Time Management Tips and Techniques for More Success With Less Stress</a:t>
            </a:r>
            <a:r>
              <a:rPr lang="en-US" altLang="en-US" sz="1800" b="1">
                <a:latin typeface="Arial" charset="0"/>
              </a:rPr>
              <a:t> </a:t>
            </a:r>
            <a:br>
              <a:rPr lang="en-US" altLang="en-US" sz="1800">
                <a:latin typeface="Arial" charset="0"/>
              </a:rPr>
            </a:br>
            <a:r>
              <a:rPr lang="en-US" altLang="en-US" sz="1800">
                <a:latin typeface="Arial" charset="0"/>
              </a:rPr>
              <a:t>by Robert W. Bly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b="1">
                <a:hlinkClick r:id="rId8"/>
              </a:rPr>
              <a:t>Fish! Tales</a:t>
            </a:r>
            <a:r>
              <a:rPr lang="en-US" altLang="en-US" sz="1800">
                <a:hlinkClick r:id="rId8"/>
              </a:rPr>
              <a:t> </a:t>
            </a:r>
            <a:r>
              <a:rPr lang="en-US" altLang="en-US" sz="1800"/>
              <a:t>by Stephen C. Lundin</a:t>
            </a:r>
          </a:p>
          <a:p>
            <a:pPr eaLnBrk="1" hangingPunct="1">
              <a:lnSpc>
                <a:spcPct val="90000"/>
              </a:lnSpc>
            </a:pPr>
            <a:endParaRPr lang="en-US" altLang="en-US" sz="1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Internet References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  <a:hlinkClick r:id="rId3"/>
              </a:rPr>
              <a:t>Mindtools:  How to Manage Time</a:t>
            </a:r>
            <a:endParaRPr lang="en-US" altLang="en-US">
              <a:solidFill>
                <a:srgbClr val="FF0000"/>
              </a:solidFill>
            </a:endParaRPr>
          </a:p>
          <a:p>
            <a:pPr lvl="1" eaLnBrk="1" hangingPunct="1"/>
            <a:r>
              <a:rPr lang="en-US" altLang="en-US">
                <a:solidFill>
                  <a:srgbClr val="FF0000"/>
                </a:solidFill>
              </a:rPr>
              <a:t>www.mindtools.com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  <a:hlinkClick r:id="rId4"/>
              </a:rPr>
              <a:t>Links to Time Management Resources</a:t>
            </a:r>
            <a:endParaRPr lang="en-US" altLang="en-US">
              <a:solidFill>
                <a:srgbClr val="FF0000"/>
              </a:solidFill>
            </a:endParaRPr>
          </a:p>
          <a:p>
            <a:pPr lvl="1" eaLnBrk="1" hangingPunct="1"/>
            <a:r>
              <a:rPr lang="en-US" altLang="en-US">
                <a:hlinkClick r:id="rId4"/>
              </a:rPr>
              <a:t>http://www.uni.edu/walsh/linda7.html</a:t>
            </a:r>
            <a:endParaRPr lang="en-US" altLang="en-US"/>
          </a:p>
          <a:p>
            <a:pPr eaLnBrk="1" hangingPunct="1"/>
            <a:r>
              <a:rPr lang="en-US" altLang="en-US">
                <a:solidFill>
                  <a:srgbClr val="FF0000"/>
                </a:solidFill>
                <a:hlinkClick r:id="rId5"/>
              </a:rPr>
              <a:t>Interlearning - time management web based course</a:t>
            </a:r>
            <a:endParaRPr lang="en-US" altLang="en-US">
              <a:solidFill>
                <a:srgbClr val="FF0000"/>
              </a:solidFill>
            </a:endParaRPr>
          </a:p>
          <a:p>
            <a:pPr lvl="1" eaLnBrk="1" hangingPunct="1"/>
            <a:r>
              <a:rPr lang="en-US" altLang="en-US" sz="2400">
                <a:solidFill>
                  <a:srgbClr val="FF0000"/>
                </a:solidFill>
              </a:rPr>
              <a:t>http://www.interlearning.com/prodtimemgt.htm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GFCLOCK.WAV">
            <a:hlinkClick r:id="" action="ppaction://media"/>
          </p:cNvPr>
          <p:cNvPicPr>
            <a:picLocks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10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246188" y="152400"/>
            <a:ext cx="75438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Truths about time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76200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“Time keeps on ticking, ticking, ticking into the future”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“I’m getting paid by the hour and older by the minute”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“Time is on our side”</a:t>
            </a:r>
          </a:p>
        </p:txBody>
      </p:sp>
      <p:pic>
        <p:nvPicPr>
          <p:cNvPr id="5125" name="Picture 4" descr="E:\PFiles\MSOffice\Clipart\standard\stddir1\BD06505_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097463"/>
            <a:ext cx="1779588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0"/>
                </p:tgtEl>
              </p:cMediaNode>
            </p:audio>
          </p:childTnLst>
        </p:cTn>
      </p:par>
    </p:tnLst>
    <p:bldLst>
      <p:bldP spid="614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myths we tell ourselves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don’t have time to do ______</a:t>
            </a:r>
          </a:p>
          <a:p>
            <a:r>
              <a:rPr lang="en-US" dirty="0"/>
              <a:t>I am the only one who can do _____</a:t>
            </a:r>
          </a:p>
          <a:p>
            <a:r>
              <a:rPr lang="en-US" dirty="0"/>
              <a:t>Time is out of my control</a:t>
            </a:r>
          </a:p>
          <a:p>
            <a:r>
              <a:rPr lang="en-US" dirty="0"/>
              <a:t>Time is money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749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we so crazy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C:\Users\p1058\onedrive\Desktop\leisure hours comparis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42011"/>
            <a:ext cx="549592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59" name="Picture 3" descr="C:\Users\p1058\onedrive\Desktop\2019-05-17 10_36_05-Hours of Work in U.S. Histor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6221413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33525" y="5703584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 it our workload or our expectations?</a:t>
            </a:r>
          </a:p>
        </p:txBody>
      </p:sp>
    </p:spTree>
    <p:extLst>
      <p:ext uri="{BB962C8B-B14F-4D97-AF65-F5344CB8AC3E}">
        <p14:creationId xmlns:p14="http://schemas.microsoft.com/office/powerpoint/2010/main" val="3473354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Things First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about doing more stuff</a:t>
            </a:r>
          </a:p>
          <a:p>
            <a:r>
              <a:rPr lang="en-US" dirty="0"/>
              <a:t>IS about a meaningful life</a:t>
            </a:r>
          </a:p>
          <a:p>
            <a:endParaRPr lang="en-US" dirty="0"/>
          </a:p>
          <a:p>
            <a:r>
              <a:rPr lang="en-US" dirty="0"/>
              <a:t>Seek Significance in what you do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247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Management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76400"/>
            <a:ext cx="7620000" cy="4572000"/>
          </a:xfrm>
        </p:spPr>
        <p:txBody>
          <a:bodyPr/>
          <a:lstStyle/>
          <a:p>
            <a:r>
              <a:rPr lang="en-US" u="sng" dirty="0"/>
              <a:t>Efficiency</a:t>
            </a:r>
            <a:r>
              <a:rPr lang="en-US" dirty="0"/>
              <a:t> – do it in less time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u="sng" dirty="0"/>
              <a:t>Prioritization</a:t>
            </a:r>
            <a:r>
              <a:rPr lang="en-US" dirty="0"/>
              <a:t> – importance vs urgency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Urgent – how </a:t>
            </a:r>
            <a:r>
              <a:rPr lang="en-US" b="1" dirty="0">
                <a:solidFill>
                  <a:srgbClr val="FF0000"/>
                </a:solidFill>
              </a:rPr>
              <a:t>soon</a:t>
            </a:r>
            <a:r>
              <a:rPr lang="en-US" dirty="0"/>
              <a:t> does task matter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Important – how </a:t>
            </a:r>
            <a:r>
              <a:rPr lang="en-US" b="1" dirty="0">
                <a:solidFill>
                  <a:srgbClr val="FF0000"/>
                </a:solidFill>
              </a:rPr>
              <a:t>much</a:t>
            </a:r>
            <a:r>
              <a:rPr lang="en-US" dirty="0"/>
              <a:t> does task matter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u="sng" dirty="0"/>
              <a:t>Significance</a:t>
            </a:r>
            <a:r>
              <a:rPr lang="en-US" dirty="0"/>
              <a:t> – is this a difference maker</a:t>
            </a:r>
          </a:p>
          <a:p>
            <a:pPr lvl="1"/>
            <a:r>
              <a:rPr lang="en-US" dirty="0"/>
              <a:t>How </a:t>
            </a:r>
            <a:r>
              <a:rPr lang="en-US" b="1" dirty="0">
                <a:solidFill>
                  <a:srgbClr val="FF0000"/>
                </a:solidFill>
              </a:rPr>
              <a:t>long</a:t>
            </a:r>
            <a:r>
              <a:rPr lang="en-US" dirty="0"/>
              <a:t> will the effects of this task last</a:t>
            </a:r>
          </a:p>
        </p:txBody>
      </p:sp>
    </p:spTree>
    <p:extLst>
      <p:ext uri="{BB962C8B-B14F-4D97-AF65-F5344CB8AC3E}">
        <p14:creationId xmlns:p14="http://schemas.microsoft.com/office/powerpoint/2010/main" val="2310670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28600"/>
            <a:ext cx="7543800" cy="914400"/>
          </a:xfrm>
        </p:spPr>
        <p:txBody>
          <a:bodyPr/>
          <a:lstStyle/>
          <a:p>
            <a:pPr eaLnBrk="1" hangingPunct="1"/>
            <a:r>
              <a:rPr lang="en-US" altLang="en-US" dirty="0"/>
              <a:t>Efficiency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219200"/>
            <a:ext cx="7620000" cy="35052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Stay in the moment</a:t>
            </a:r>
          </a:p>
          <a:p>
            <a:pPr eaLnBrk="1" hangingPunct="1"/>
            <a:r>
              <a:rPr lang="en-US" altLang="en-US" sz="2800" dirty="0"/>
              <a:t>52 on, 17 off</a:t>
            </a:r>
          </a:p>
          <a:p>
            <a:pPr eaLnBrk="1" hangingPunct="1"/>
            <a:r>
              <a:rPr lang="en-US" altLang="en-US" sz="2800" dirty="0"/>
              <a:t>Touch each thing (e-mail, inbox item)  once</a:t>
            </a:r>
          </a:p>
          <a:p>
            <a:pPr eaLnBrk="1" hangingPunct="1"/>
            <a:r>
              <a:rPr lang="en-US" altLang="en-US" sz="2800" dirty="0"/>
              <a:t>Dictate everything</a:t>
            </a:r>
          </a:p>
          <a:p>
            <a:pPr eaLnBrk="1" hangingPunct="1"/>
            <a:r>
              <a:rPr lang="en-US" altLang="en-US" sz="2800" dirty="0"/>
              <a:t>Participate in System improvements</a:t>
            </a:r>
          </a:p>
          <a:p>
            <a:pPr eaLnBrk="1" hangingPunct="1"/>
            <a:endParaRPr lang="en-US" altLang="en-US" sz="2800" dirty="0"/>
          </a:p>
        </p:txBody>
      </p:sp>
      <p:pic>
        <p:nvPicPr>
          <p:cNvPr id="7172" name="Picture 4" descr="E:\PFiles\MSOffice\Clipart\standard\stddir2\BS02066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724400"/>
            <a:ext cx="1752600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 descr="C:\Users\p1058\onedrive\Desktop\Acceptable inbox actio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7903828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184887"/>
      </p:ext>
    </p:extLst>
  </p:cSld>
  <p:clrMapOvr>
    <a:masterClrMapping/>
  </p:clrMapOvr>
</p:sld>
</file>

<file path=ppt/theme/theme1.xml><?xml version="1.0" encoding="utf-8"?>
<a:theme xmlns:a="http://schemas.openxmlformats.org/drawingml/2006/main" name="Strategic">
  <a:themeElements>
    <a:clrScheme name="Strategic 2">
      <a:dk1>
        <a:srgbClr val="000000"/>
      </a:dk1>
      <a:lt1>
        <a:srgbClr val="E9E2B6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F2EED7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Strategic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ockwell Extra Bol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ockwell Extra Bold" pitchFamily="18" charset="0"/>
          </a:defRPr>
        </a:defPPr>
      </a:lstStyle>
    </a:lnDef>
  </a:objectDefaults>
  <a:extraClrSchemeLst>
    <a:extraClrScheme>
      <a:clrScheme name="Strategic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Files\Office2K\Templates\Presentation Designs\Strategic.pot</Template>
  <TotalTime>971</TotalTime>
  <Words>570</Words>
  <Application>Microsoft Office PowerPoint</Application>
  <PresentationFormat>On-screen Show (4:3)</PresentationFormat>
  <Paragraphs>134</Paragraphs>
  <Slides>21</Slides>
  <Notes>21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Copperplate Gothic Bold</vt:lpstr>
      <vt:lpstr>Rockwell Extra Bold</vt:lpstr>
      <vt:lpstr>Times New Roman</vt:lpstr>
      <vt:lpstr>Wingdings</vt:lpstr>
      <vt:lpstr>Strategic</vt:lpstr>
      <vt:lpstr>Now what:  Mastering / Managing self and time </vt:lpstr>
      <vt:lpstr>Objectives</vt:lpstr>
      <vt:lpstr>Truths about time</vt:lpstr>
      <vt:lpstr>Time myths we tell ourselves</vt:lpstr>
      <vt:lpstr>Why are we so crazy</vt:lpstr>
      <vt:lpstr>First Things First</vt:lpstr>
      <vt:lpstr>Time Management Theory</vt:lpstr>
      <vt:lpstr>Efficiency</vt:lpstr>
      <vt:lpstr>PowerPoint Presentation</vt:lpstr>
      <vt:lpstr>Email and Inbox efficiencies</vt:lpstr>
      <vt:lpstr>Prioritization</vt:lpstr>
      <vt:lpstr>Choosing where to spend your time</vt:lpstr>
      <vt:lpstr>“To Do”  Do’s and Don’ts</vt:lpstr>
      <vt:lpstr>PowerPoint Presentation</vt:lpstr>
      <vt:lpstr>Things that apps can do</vt:lpstr>
      <vt:lpstr>To do List websites and apps</vt:lpstr>
      <vt:lpstr>“We’ll train the Humanity right out of you”</vt:lpstr>
      <vt:lpstr>NEVER UNDERESTIMATE THE IMPORTANCE OF PLAY AT WORK</vt:lpstr>
      <vt:lpstr>Never be JUST a doctor</vt:lpstr>
      <vt:lpstr>Excellent Texts</vt:lpstr>
      <vt:lpstr>Internet 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</dc:creator>
  <cp:lastModifiedBy>Lotz, Heather</cp:lastModifiedBy>
  <cp:revision>25</cp:revision>
  <dcterms:created xsi:type="dcterms:W3CDTF">1601-01-01T00:00:00Z</dcterms:created>
  <dcterms:modified xsi:type="dcterms:W3CDTF">2020-05-14T20:20:25Z</dcterms:modified>
</cp:coreProperties>
</file>